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4"/>
  </p:notesMasterIdLst>
  <p:handoutMasterIdLst>
    <p:handoutMasterId r:id="rId25"/>
  </p:handoutMasterIdLst>
  <p:sldIdLst>
    <p:sldId id="1046" r:id="rId2"/>
    <p:sldId id="256" r:id="rId3"/>
    <p:sldId id="1000" r:id="rId4"/>
    <p:sldId id="1047" r:id="rId5"/>
    <p:sldId id="1041" r:id="rId6"/>
    <p:sldId id="1048" r:id="rId7"/>
    <p:sldId id="1049" r:id="rId8"/>
    <p:sldId id="1042" r:id="rId9"/>
    <p:sldId id="1043" r:id="rId10"/>
    <p:sldId id="1044" r:id="rId11"/>
    <p:sldId id="1060" r:id="rId12"/>
    <p:sldId id="1045" r:id="rId13"/>
    <p:sldId id="1050" r:id="rId14"/>
    <p:sldId id="1051" r:id="rId15"/>
    <p:sldId id="1052" r:id="rId16"/>
    <p:sldId id="1053" r:id="rId17"/>
    <p:sldId id="1054" r:id="rId18"/>
    <p:sldId id="1055" r:id="rId19"/>
    <p:sldId id="1056" r:id="rId20"/>
    <p:sldId id="1057" r:id="rId21"/>
    <p:sldId id="1058" r:id="rId22"/>
    <p:sldId id="1059" r:id="rId23"/>
  </p:sldIdLst>
  <p:sldSz cx="9144000" cy="6858000" type="screen4x3"/>
  <p:notesSz cx="6797675" cy="9874250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E5FB9D"/>
    <a:srgbClr val="F5C2A3"/>
    <a:srgbClr val="C1CAD7"/>
    <a:srgbClr val="FFCC99"/>
    <a:srgbClr val="FFCCCC"/>
    <a:srgbClr val="CCFFCC"/>
    <a:srgbClr val="C1DDFF"/>
    <a:srgbClr val="2B12BE"/>
    <a:srgbClr val="FF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288" y="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10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124"/>
            <a:ext cx="2187356" cy="22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156226"/>
            <a:ext cx="2331761" cy="192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7238" y="557213"/>
            <a:ext cx="5451475" cy="4087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2" y="5247277"/>
            <a:ext cx="5282183" cy="3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4" y="9214129"/>
            <a:ext cx="2474645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4" y="9214129"/>
            <a:ext cx="2616011" cy="23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06175"/>
            <a:ext cx="5423548" cy="4251732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4" y="9136017"/>
            <a:ext cx="6139493" cy="78111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N:\프리렉_안드로이드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(p.128,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6146" name="Picture 2" descr="K:\프리렉_안드로이드\Ch3_Images\Snap7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1928802"/>
            <a:ext cx="8572500" cy="3781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Intent usage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642910" y="1857364"/>
            <a:ext cx="7848617" cy="4629165"/>
            <a:chOff x="642910" y="1857364"/>
            <a:chExt cx="7848617" cy="4629165"/>
          </a:xfrm>
        </p:grpSpPr>
        <p:pic>
          <p:nvPicPr>
            <p:cNvPr id="32770" name="Picture 2" descr="N:\프리렉_안드로이드\Chapter03\constant.t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42910" y="1857364"/>
              <a:ext cx="5543550" cy="215265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pic>
          <p:nvPicPr>
            <p:cNvPr id="32771" name="Picture 3" descr="N:\프리렉_안드로이드\Chapter03\intent_action.t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71802" y="4000504"/>
              <a:ext cx="5419725" cy="248602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cxnSp>
          <p:nvCxnSpPr>
            <p:cNvPr id="8" name="직선 연결선 7"/>
            <p:cNvCxnSpPr/>
            <p:nvPr/>
          </p:nvCxnSpPr>
          <p:spPr bwMode="auto">
            <a:xfrm>
              <a:off x="5143504" y="5000636"/>
              <a:ext cx="2786082" cy="1588"/>
            </a:xfrm>
            <a:prstGeom prst="line">
              <a:avLst/>
            </a:prstGeom>
            <a:solidFill>
              <a:srgbClr val="E7EFF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직선 연결선 8"/>
            <p:cNvCxnSpPr/>
            <p:nvPr/>
          </p:nvCxnSpPr>
          <p:spPr bwMode="auto">
            <a:xfrm>
              <a:off x="5143504" y="6215082"/>
              <a:ext cx="2928958" cy="1588"/>
            </a:xfrm>
            <a:prstGeom prst="line">
              <a:avLst/>
            </a:prstGeom>
            <a:solidFill>
              <a:srgbClr val="E7EFF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직선 연결선 10"/>
            <p:cNvCxnSpPr/>
            <p:nvPr/>
          </p:nvCxnSpPr>
          <p:spPr bwMode="auto">
            <a:xfrm>
              <a:off x="3214678" y="2643182"/>
              <a:ext cx="1785950" cy="1588"/>
            </a:xfrm>
            <a:prstGeom prst="line">
              <a:avLst/>
            </a:prstGeom>
            <a:solidFill>
              <a:srgbClr val="E7EFF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연결선 12"/>
            <p:cNvCxnSpPr/>
            <p:nvPr/>
          </p:nvCxnSpPr>
          <p:spPr bwMode="auto">
            <a:xfrm>
              <a:off x="3214678" y="2266942"/>
              <a:ext cx="1928826" cy="1588"/>
            </a:xfrm>
            <a:prstGeom prst="line">
              <a:avLst/>
            </a:prstGeom>
            <a:solidFill>
              <a:srgbClr val="E7EFF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(p.129,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3.4)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7170" name="Picture 2" descr="K:\프리렉_안드로이드\Ch3_Images\Snap8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071678"/>
            <a:ext cx="8315326" cy="2581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핸들러와</a:t>
            </a:r>
            <a:r>
              <a:rPr lang="ko-KR" altLang="en-US" dirty="0" smtClean="0"/>
              <a:t> 메시지 기반의 </a:t>
            </a:r>
            <a:r>
              <a:rPr lang="ko-KR" altLang="en-US" dirty="0" err="1" smtClean="0"/>
              <a:t>멀티태스킹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핸들러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메시징과</a:t>
            </a:r>
            <a:r>
              <a:rPr lang="ko-KR" altLang="en-US" dirty="0" smtClean="0"/>
              <a:t> 스케줄링을 기반으로 다양한 처리를 가능하게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큐에 있는 작업들을 다른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처리시키고 </a:t>
            </a:r>
            <a:r>
              <a:rPr lang="en-US" altLang="ko-KR" dirty="0" smtClean="0"/>
              <a:t>Message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이용하여 스케줄링 지원</a:t>
            </a:r>
            <a:endParaRPr lang="en-US" altLang="ko-KR" dirty="0" smtClean="0"/>
          </a:p>
          <a:p>
            <a:r>
              <a:rPr lang="en-US" altLang="ko-KR" dirty="0" smtClean="0"/>
              <a:t>ANR (Application Not Responding)</a:t>
            </a:r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 smtClean="0"/>
              <a:t>초 동안 사용자의 입력에 대해 반응을 보이지 않는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장시간 수행이 필요한 작업들을 별도의 </a:t>
            </a:r>
            <a:r>
              <a:rPr lang="ko-KR" altLang="en-US" dirty="0" err="1" smtClean="0"/>
              <a:t>스레드를</a:t>
            </a:r>
            <a:r>
              <a:rPr lang="ko-KR" altLang="en-US" dirty="0" smtClean="0"/>
              <a:t> 통해 처리해야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 err="1" smtClean="0"/>
              <a:t>스레드에서</a:t>
            </a:r>
            <a:r>
              <a:rPr lang="ko-KR" altLang="en-US" dirty="0" smtClean="0"/>
              <a:t> 작업한 결과는 </a:t>
            </a:r>
            <a:r>
              <a:rPr lang="ko-KR" altLang="en-US" dirty="0" err="1" smtClean="0"/>
              <a:t>핸들러가</a:t>
            </a:r>
            <a:r>
              <a:rPr lang="ko-KR" altLang="en-US" dirty="0" smtClean="0"/>
              <a:t> 있는 메인 </a:t>
            </a:r>
            <a:r>
              <a:rPr lang="en-US" altLang="ko-KR" dirty="0" smtClean="0"/>
              <a:t>UI </a:t>
            </a:r>
            <a:r>
              <a:rPr lang="ko-KR" altLang="en-US" dirty="0" err="1" smtClean="0"/>
              <a:t>스레드로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핸들러가</a:t>
            </a:r>
            <a:r>
              <a:rPr lang="ko-KR" altLang="en-US" dirty="0" smtClean="0"/>
              <a:t> 생성되면 </a:t>
            </a:r>
            <a:r>
              <a:rPr lang="en-US" altLang="ko-KR" dirty="0" err="1" smtClean="0"/>
              <a:t>Looper</a:t>
            </a:r>
            <a:r>
              <a:rPr lang="ko-KR" altLang="en-US" dirty="0" smtClean="0"/>
              <a:t>와 함께 수행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핸들러와</a:t>
            </a:r>
            <a:r>
              <a:rPr lang="ko-KR" altLang="en-US" dirty="0" smtClean="0"/>
              <a:t> 메시지 기반의 </a:t>
            </a:r>
            <a:r>
              <a:rPr lang="ko-KR" altLang="en-US" dirty="0" err="1" smtClean="0"/>
              <a:t>멀티태스킹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Looper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메시지큐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MessageQueue</a:t>
            </a:r>
            <a:r>
              <a:rPr lang="en-US" altLang="ko-KR" dirty="0" smtClean="0"/>
              <a:t>)</a:t>
            </a:r>
            <a:r>
              <a:rPr lang="ko-KR" altLang="en-US" dirty="0" smtClean="0"/>
              <a:t>와 핸들러를 통해서 전달되는 </a:t>
            </a:r>
            <a:r>
              <a:rPr lang="en-US" altLang="ko-KR" dirty="0" smtClean="0"/>
              <a:t>Message </a:t>
            </a:r>
            <a:r>
              <a:rPr lang="ko-KR" altLang="en-US" dirty="0" smtClean="0"/>
              <a:t>또는 </a:t>
            </a:r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포함하는 클래스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571744"/>
            <a:ext cx="378621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857752" y="3429000"/>
            <a:ext cx="3956789" cy="8248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별도의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스레드를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사용한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핸들러의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사용법과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algn="l"/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HandlerThread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Looper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, </a:t>
            </a: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MessageQueue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의 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algn="l"/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관계</a:t>
            </a:r>
            <a:endParaRPr lang="ko-KR" altLang="en-US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핸들러와</a:t>
            </a:r>
            <a:r>
              <a:rPr lang="ko-KR" altLang="en-US" dirty="0" smtClean="0"/>
              <a:t> 메시지 기반의 </a:t>
            </a:r>
            <a:r>
              <a:rPr lang="ko-KR" altLang="en-US" dirty="0" err="1" smtClean="0"/>
              <a:t>멀티태스킹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메시지 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메시지를 </a:t>
            </a:r>
            <a:r>
              <a:rPr lang="ko-KR" altLang="en-US" dirty="0" err="1" smtClean="0"/>
              <a:t>핸들러로</a:t>
            </a:r>
            <a:r>
              <a:rPr lang="ko-KR" altLang="en-US" dirty="0" smtClean="0"/>
              <a:t> 보낼 때 </a:t>
            </a:r>
            <a:r>
              <a:rPr lang="en-US" altLang="ko-KR" dirty="0" err="1" smtClean="0"/>
              <a:t>Runnable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함께 보낼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실행될 시점을 스케줄링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Message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‘send’, </a:t>
            </a:r>
            <a:r>
              <a:rPr lang="en-US" altLang="ko-KR" dirty="0" err="1" smtClean="0"/>
              <a:t>Runnable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‘post’</a:t>
            </a:r>
            <a:r>
              <a:rPr lang="ko-KR" altLang="en-US" dirty="0" smtClean="0"/>
              <a:t>로 전달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sendEmptyMessage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what)</a:t>
            </a:r>
          </a:p>
          <a:p>
            <a:pPr lvl="1"/>
            <a:r>
              <a:rPr lang="en-US" altLang="ko-KR" dirty="0" err="1" smtClean="0"/>
              <a:t>sendEmptyMessageAtTime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what, long time)</a:t>
            </a:r>
          </a:p>
          <a:p>
            <a:pPr lvl="1"/>
            <a:r>
              <a:rPr lang="en-US" altLang="ko-KR" dirty="0" err="1" smtClean="0"/>
              <a:t>sendEmptyMessageDelayed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what, long delay)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ReviewAdapter</a:t>
            </a:r>
            <a:r>
              <a:rPr lang="en-US" altLang="ko-KR" dirty="0" smtClean="0"/>
              <a:t> (p.132,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3.5)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30722" name="Picture 2" descr="N:\프리렉_안드로이드\Chapter03\Snap1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00240"/>
            <a:ext cx="8077200" cy="3571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사용자 정의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ReviewAdapter</a:t>
            </a:r>
            <a:r>
              <a:rPr lang="en-US" altLang="ko-KR" dirty="0" smtClean="0"/>
              <a:t> (p.133,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3.5)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31746" name="Picture 2" descr="N:\프리렉_안드로이드\Chapter03\Snap2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2071678"/>
            <a:ext cx="8658226" cy="3495675"/>
          </a:xfrm>
          <a:prstGeom prst="rect">
            <a:avLst/>
          </a:prstGeom>
          <a:noFill/>
        </p:spPr>
      </p:pic>
      <p:pic>
        <p:nvPicPr>
          <p:cNvPr id="7" name="그림 6"/>
          <p:cNvPicPr/>
          <p:nvPr/>
        </p:nvPicPr>
        <p:blipFill>
          <a:blip r:embed="rId4"/>
          <a:srcRect l="35086" t="17561" r="36480" b="33270"/>
          <a:stretch>
            <a:fillRect/>
          </a:stretch>
        </p:blipFill>
        <p:spPr bwMode="auto">
          <a:xfrm>
            <a:off x="5000628" y="3571876"/>
            <a:ext cx="1928826" cy="292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928662" y="4533908"/>
            <a:ext cx="3071834" cy="657217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928662" y="3786190"/>
            <a:ext cx="3071834" cy="661985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4" name="자유형 13"/>
          <p:cNvSpPr/>
          <p:nvPr/>
        </p:nvSpPr>
        <p:spPr bwMode="auto">
          <a:xfrm>
            <a:off x="3981450" y="3990975"/>
            <a:ext cx="1009650" cy="636587"/>
          </a:xfrm>
          <a:custGeom>
            <a:avLst/>
            <a:gdLst>
              <a:gd name="connsiteX0" fmla="*/ 0 w 1009650"/>
              <a:gd name="connsiteY0" fmla="*/ 133350 h 636587"/>
              <a:gd name="connsiteX1" fmla="*/ 400050 w 1009650"/>
              <a:gd name="connsiteY1" fmla="*/ 57150 h 636587"/>
              <a:gd name="connsiteX2" fmla="*/ 561975 w 1009650"/>
              <a:gd name="connsiteY2" fmla="*/ 476250 h 636587"/>
              <a:gd name="connsiteX3" fmla="*/ 704850 w 1009650"/>
              <a:gd name="connsiteY3" fmla="*/ 619125 h 636587"/>
              <a:gd name="connsiteX4" fmla="*/ 1009650 w 1009650"/>
              <a:gd name="connsiteY4" fmla="*/ 581025 h 63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636587">
                <a:moveTo>
                  <a:pt x="0" y="133350"/>
                </a:moveTo>
                <a:cubicBezTo>
                  <a:pt x="153194" y="66675"/>
                  <a:pt x="306388" y="0"/>
                  <a:pt x="400050" y="57150"/>
                </a:cubicBezTo>
                <a:cubicBezTo>
                  <a:pt x="493713" y="114300"/>
                  <a:pt x="511175" y="382588"/>
                  <a:pt x="561975" y="476250"/>
                </a:cubicBezTo>
                <a:cubicBezTo>
                  <a:pt x="612775" y="569912"/>
                  <a:pt x="630238" y="601663"/>
                  <a:pt x="704850" y="619125"/>
                </a:cubicBezTo>
                <a:cubicBezTo>
                  <a:pt x="779462" y="636587"/>
                  <a:pt x="894556" y="608806"/>
                  <a:pt x="1009650" y="581025"/>
                </a:cubicBezTo>
              </a:path>
            </a:pathLst>
          </a:custGeom>
          <a:solidFill>
            <a:srgbClr val="E7EFF1"/>
          </a:solidFill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5" name="자유형 14"/>
          <p:cNvSpPr/>
          <p:nvPr/>
        </p:nvSpPr>
        <p:spPr bwMode="auto">
          <a:xfrm>
            <a:off x="3990975" y="4702175"/>
            <a:ext cx="1000125" cy="295275"/>
          </a:xfrm>
          <a:custGeom>
            <a:avLst/>
            <a:gdLst>
              <a:gd name="connsiteX0" fmla="*/ 0 w 1000125"/>
              <a:gd name="connsiteY0" fmla="*/ 193675 h 295275"/>
              <a:gd name="connsiteX1" fmla="*/ 457200 w 1000125"/>
              <a:gd name="connsiteY1" fmla="*/ 269875 h 295275"/>
              <a:gd name="connsiteX2" fmla="*/ 609600 w 1000125"/>
              <a:gd name="connsiteY2" fmla="*/ 41275 h 295275"/>
              <a:gd name="connsiteX3" fmla="*/ 1000125 w 1000125"/>
              <a:gd name="connsiteY3" fmla="*/ 22225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5" h="295275">
                <a:moveTo>
                  <a:pt x="0" y="193675"/>
                </a:moveTo>
                <a:cubicBezTo>
                  <a:pt x="177800" y="244475"/>
                  <a:pt x="355600" y="295275"/>
                  <a:pt x="457200" y="269875"/>
                </a:cubicBezTo>
                <a:cubicBezTo>
                  <a:pt x="558800" y="244475"/>
                  <a:pt x="519113" y="82550"/>
                  <a:pt x="609600" y="41275"/>
                </a:cubicBezTo>
                <a:cubicBezTo>
                  <a:pt x="700087" y="0"/>
                  <a:pt x="850106" y="11112"/>
                  <a:pt x="1000125" y="22225"/>
                </a:cubicBezTo>
              </a:path>
            </a:pathLst>
          </a:custGeom>
          <a:solidFill>
            <a:srgbClr val="E7EFF1"/>
          </a:solidFill>
          <a:ln w="158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(Layout)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레이아웃은 </a:t>
            </a:r>
            <a:r>
              <a:rPr lang="en-US" altLang="ko-KR" dirty="0" err="1" smtClean="0"/>
              <a:t>ViewGroup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LayoutParams</a:t>
            </a:r>
            <a:r>
              <a:rPr lang="ko-KR" altLang="en-US" dirty="0" smtClean="0"/>
              <a:t>로 구성</a:t>
            </a:r>
            <a:endParaRPr lang="en-US" altLang="ko-KR" dirty="0" smtClean="0"/>
          </a:p>
          <a:p>
            <a:r>
              <a:rPr lang="en-US" altLang="ko-KR" dirty="0" err="1" smtClean="0"/>
              <a:t>ViewGroup</a:t>
            </a:r>
            <a:r>
              <a:rPr lang="ko-KR" altLang="en-US" dirty="0" smtClean="0"/>
              <a:t>은 다른 뷰들을 포함하며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레이아웃을 통한 접근 방법을 정의 및 제공</a:t>
            </a:r>
            <a:endParaRPr lang="en-US" altLang="ko-KR" dirty="0" smtClean="0"/>
          </a:p>
          <a:p>
            <a:r>
              <a:rPr lang="en-US" altLang="ko-KR" dirty="0" err="1" smtClean="0"/>
              <a:t>FrameLayout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LinearLayout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RelativeLayout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AbsoluteLayout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다양한 레이아웃 제공</a:t>
            </a:r>
            <a:endParaRPr lang="en-US" altLang="ko-KR" dirty="0" smtClean="0"/>
          </a:p>
          <a:p>
            <a:r>
              <a:rPr lang="en-US" altLang="ko-KR" dirty="0" smtClean="0"/>
              <a:t>UI</a:t>
            </a:r>
            <a:r>
              <a:rPr lang="ko-KR" altLang="en-US" dirty="0" smtClean="0"/>
              <a:t>는 계층적인 레이아웃으로 구성될 수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자식 </a:t>
            </a:r>
            <a:r>
              <a:rPr lang="ko-KR" altLang="en-US" dirty="0" err="1" smtClean="0"/>
              <a:t>뷰는</a:t>
            </a:r>
            <a:r>
              <a:rPr lang="ko-KR" altLang="en-US" dirty="0" smtClean="0"/>
              <a:t> 기본적으로 부모의 </a:t>
            </a:r>
            <a:r>
              <a:rPr lang="en-US" altLang="ko-KR" dirty="0" err="1" smtClean="0"/>
              <a:t>LayoutParams</a:t>
            </a:r>
            <a:r>
              <a:rPr lang="ko-KR" altLang="en-US" dirty="0" smtClean="0"/>
              <a:t>를 다르거나 특정한 자신만의 레이아웃 속성을 가질 수 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FILL_PARENT</a:t>
            </a:r>
          </a:p>
          <a:p>
            <a:pPr lvl="1"/>
            <a:r>
              <a:rPr lang="en-US" altLang="ko-KR" dirty="0" smtClean="0"/>
              <a:t>WRAP_CONTENT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레이아웃</a:t>
            </a:r>
            <a:r>
              <a:rPr lang="en-US" altLang="ko-KR" dirty="0" smtClean="0"/>
              <a:t>(Layout)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LayoutParams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ViewGroup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85918" y="1785926"/>
            <a:ext cx="5482711" cy="478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554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3.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사용자 인터페이스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part2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포커스 핸들링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안드로이드는</a:t>
            </a:r>
            <a:r>
              <a:rPr lang="ko-KR" altLang="en-US" dirty="0" smtClean="0"/>
              <a:t> 대부분의 시간을 포커스 처리에 사용</a:t>
            </a:r>
            <a:endParaRPr lang="en-US" altLang="ko-KR" dirty="0" smtClean="0"/>
          </a:p>
          <a:p>
            <a:r>
              <a:rPr lang="ko-KR" altLang="en-US" dirty="0" err="1" smtClean="0"/>
              <a:t>액티비티가</a:t>
            </a:r>
            <a:r>
              <a:rPr lang="ko-KR" altLang="en-US" dirty="0" smtClean="0"/>
              <a:t> 실행되면 </a:t>
            </a:r>
            <a:r>
              <a:rPr lang="ko-KR" altLang="en-US" dirty="0" err="1" smtClean="0"/>
              <a:t>포그라운드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호출하고 포커스 이동</a:t>
            </a:r>
            <a:endParaRPr lang="en-US" altLang="ko-KR" dirty="0" smtClean="0"/>
          </a:p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내부 알고리즘들은 다양한 이벤트들을 기반으로 포커스를 어디에 맞춰야 할지를 판단</a:t>
            </a:r>
            <a:endParaRPr lang="en-US" altLang="ko-KR" dirty="0" smtClean="0"/>
          </a:p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클래스 </a:t>
            </a:r>
            <a:r>
              <a:rPr lang="ko-KR" altLang="en-US" dirty="0" err="1" smtClean="0"/>
              <a:t>메서드의</a:t>
            </a:r>
            <a:r>
              <a:rPr lang="ko-KR" altLang="en-US" dirty="0" smtClean="0"/>
              <a:t> 사용을 통해 특정 이벤트에 포커스가 맞춰지도록 우선순위나 수행방법 등을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nextFocusDown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nextFocusLeft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nextFocusRight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nextFocusUp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이벤트는 포커스를 이동하거나 액션에 변화를 주기 위해 사용</a:t>
            </a:r>
            <a:endParaRPr lang="en-US" altLang="ko-KR" dirty="0" smtClean="0"/>
          </a:p>
          <a:p>
            <a:r>
              <a:rPr lang="en-US" altLang="ko-KR" dirty="0" smtClean="0"/>
              <a:t>Observable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Observer</a:t>
            </a:r>
          </a:p>
          <a:p>
            <a:pPr lvl="1"/>
            <a:r>
              <a:rPr lang="ko-KR" altLang="en-US" dirty="0" smtClean="0"/>
              <a:t>어떤 컴포넌트가 이벤트를 발생시키면 해당 이벤트와 연관된 컴포넌트가 실행되는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Observable : </a:t>
            </a:r>
            <a:br>
              <a:rPr lang="en-US" altLang="ko-KR" dirty="0" smtClean="0"/>
            </a:br>
            <a:r>
              <a:rPr lang="en-US" altLang="ko-KR" dirty="0" err="1" smtClean="0"/>
              <a:t>Button.setOnClickListener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OnClickListener</a:t>
            </a:r>
            <a:r>
              <a:rPr lang="en-US" altLang="ko-KR" dirty="0" smtClean="0"/>
              <a:t> listener)</a:t>
            </a:r>
          </a:p>
          <a:p>
            <a:pPr lvl="1"/>
            <a:r>
              <a:rPr lang="en-US" altLang="ko-KR" dirty="0" smtClean="0"/>
              <a:t>Observer :</a:t>
            </a:r>
            <a:br>
              <a:rPr lang="en-US" altLang="ko-KR" dirty="0" smtClean="0"/>
            </a:br>
            <a:r>
              <a:rPr lang="en-US" altLang="ko-KR" dirty="0" err="1" smtClean="0"/>
              <a:t>listener.onClick</a:t>
            </a:r>
            <a:r>
              <a:rPr lang="en-US" altLang="ko-KR" dirty="0" smtClean="0"/>
              <a:t>(View v)</a:t>
            </a:r>
          </a:p>
          <a:p>
            <a:pPr lvl="1"/>
            <a:r>
              <a:rPr lang="en-US" altLang="ko-KR" dirty="0" smtClean="0"/>
              <a:t>Observable</a:t>
            </a:r>
            <a:r>
              <a:rPr lang="ko-KR" altLang="en-US" dirty="0" smtClean="0"/>
              <a:t>은 다른 컴포넌트들이 이벤트를 추가하거나 이벤트의 수신을 가능하게 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‘on’</a:t>
            </a:r>
            <a:r>
              <a:rPr lang="ko-KR" altLang="en-US" dirty="0" smtClean="0"/>
              <a:t>으로 시작하는 </a:t>
            </a:r>
            <a:r>
              <a:rPr lang="en-US" altLang="ko-KR" dirty="0" err="1" smtClean="0"/>
              <a:t>onFocusChanged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onSizeChanged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onLayout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onTouEvent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메서드가</a:t>
            </a:r>
            <a:r>
              <a:rPr lang="ko-KR" altLang="en-US" dirty="0" smtClean="0"/>
              <a:t> 이벤트와 연관됨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Observer Design Pattern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grpSp>
        <p:nvGrpSpPr>
          <p:cNvPr id="7" name="그룹 6"/>
          <p:cNvGrpSpPr/>
          <p:nvPr/>
        </p:nvGrpSpPr>
        <p:grpSpPr>
          <a:xfrm>
            <a:off x="928661" y="2071678"/>
            <a:ext cx="7929619" cy="3429024"/>
            <a:chOff x="928661" y="2071678"/>
            <a:chExt cx="7929619" cy="3429024"/>
          </a:xfrm>
        </p:grpSpPr>
        <p:pic>
          <p:nvPicPr>
            <p:cNvPr id="5" name="그림 4" descr="Figure3"/>
            <p:cNvPicPr/>
            <p:nvPr/>
          </p:nvPicPr>
          <p:blipFill>
            <a:blip r:embed="rId3"/>
            <a:srcRect r="24333"/>
            <a:stretch>
              <a:fillRect/>
            </a:stretch>
          </p:blipFill>
          <p:spPr bwMode="auto">
            <a:xfrm>
              <a:off x="928661" y="2071678"/>
              <a:ext cx="6786611" cy="3100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4000496" y="4143380"/>
              <a:ext cx="4857784" cy="135732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71755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6666"/>
                </a:buClr>
                <a:buSzTx/>
                <a:buFontTx/>
                <a:buNone/>
                <a:tabLst/>
              </a:pPr>
              <a:endParaRPr kumimoji="1" lang="ko-KR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 사용자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en-US" altLang="ko-KR" dirty="0" smtClean="0"/>
          </a:p>
          <a:p>
            <a:r>
              <a:rPr lang="en-US" altLang="ko-KR" dirty="0" smtClean="0"/>
              <a:t>3-3 </a:t>
            </a:r>
            <a:r>
              <a:rPr lang="ko-KR" altLang="en-US" dirty="0" smtClean="0"/>
              <a:t>리소스의 사용</a:t>
            </a:r>
            <a:endParaRPr lang="en-US" altLang="ko-KR" dirty="0" smtClean="0"/>
          </a:p>
          <a:p>
            <a:r>
              <a:rPr lang="en-US" altLang="ko-KR" dirty="0" smtClean="0"/>
              <a:t>3-4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이해</a:t>
            </a:r>
            <a:endParaRPr lang="en-US" altLang="ko-KR" dirty="0" smtClean="0"/>
          </a:p>
          <a:p>
            <a:r>
              <a:rPr lang="en-US" altLang="ko-KR" dirty="0" smtClean="0"/>
              <a:t>3-5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</a:p>
          <a:p>
            <a:pPr lvl="1"/>
            <a:r>
              <a:rPr lang="ko-KR" altLang="en-US" dirty="0" smtClean="0"/>
              <a:t>화면의 레이아웃과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상호작용을 다루기 위한 기본적인 유저 인터페이스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뷰는</a:t>
            </a:r>
            <a:r>
              <a:rPr lang="ko-KR" altLang="en-US" dirty="0" smtClean="0"/>
              <a:t> 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 버튼 등과 같은 요소들을 화면에 표시하기 위해 필요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android.view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패키지를 통해 다양한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위젯</a:t>
            </a:r>
            <a:r>
              <a:rPr lang="en-US" altLang="ko-KR" dirty="0" smtClean="0"/>
              <a:t>(widget)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EditText</a:t>
            </a:r>
            <a:r>
              <a:rPr lang="en-US" altLang="ko-KR" dirty="0" smtClean="0"/>
              <a:t>, Spinner, </a:t>
            </a:r>
            <a:r>
              <a:rPr lang="en-US" altLang="ko-KR" dirty="0" err="1" smtClean="0"/>
              <a:t>TextView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AnalogClock</a:t>
            </a:r>
            <a:r>
              <a:rPr lang="en-US" altLang="ko-KR" dirty="0" smtClean="0"/>
              <a:t>, Gallery, </a:t>
            </a:r>
            <a:r>
              <a:rPr lang="en-US" altLang="ko-KR" dirty="0" err="1" smtClean="0"/>
              <a:t>DatePicker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TimePicker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VideoView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828066"/>
            <a:ext cx="5728169" cy="4887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View </a:t>
            </a:r>
            <a:r>
              <a:rPr lang="ko-KR" altLang="en-US" dirty="0" smtClean="0"/>
              <a:t>클래스의 기본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14348" y="2000240"/>
          <a:ext cx="7858180" cy="4071969"/>
        </p:xfrm>
        <a:graphic>
          <a:graphicData uri="http://schemas.openxmlformats.org/drawingml/2006/table">
            <a:tbl>
              <a:tblPr/>
              <a:tblGrid>
                <a:gridCol w="4851223"/>
                <a:gridCol w="3006957"/>
              </a:tblGrid>
              <a:tr h="37017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메</a:t>
                      </a:r>
                      <a:r>
                        <a:rPr lang="ko-KR" altLang="en-US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서</a:t>
                      </a:r>
                      <a:r>
                        <a:rPr lang="ko-KR" sz="1400" kern="100" dirty="0" err="1" smtClean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드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(Method)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용도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setBackgroundColor(int color)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백그라운드 컬러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  <a:tabLst>
                          <a:tab pos="1066800" algn="l"/>
                        </a:tabLs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setBackgroundDrawable(Drawable d)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백그라운드 이미지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setMinimumHeight(int minHeight)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최소 높이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setMinimumWidth(int minWidth)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최소 너비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setPadding(int left, int right, int top, int bottom)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여백 사이즈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setClickable(boolean c)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엘리먼트의 클릭 가능여부 체크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setFocusable(boolean f)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엘리먼트의 포커스 가능여부 체크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setOnClickListener(OnClickListener l)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클릭 이벤트 발생 여부 체크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setOnFocusChangeListener(OnFocusChangeListener l)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포커스 이벤트 발생 여부 체크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79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setLayoutParams(ViewGroup.LayoutParams l)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레이아웃 </a:t>
                      </a:r>
                      <a:r>
                        <a:rPr lang="ko-KR" sz="14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파라미터</a:t>
                      </a: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TextView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전용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4348" y="2000240"/>
          <a:ext cx="7786742" cy="2428890"/>
        </p:xfrm>
        <a:graphic>
          <a:graphicData uri="http://schemas.openxmlformats.org/drawingml/2006/table">
            <a:tbl>
              <a:tblPr/>
              <a:tblGrid>
                <a:gridCol w="3893371"/>
                <a:gridCol w="3893371"/>
              </a:tblGrid>
              <a:tr h="4048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 err="1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메소드</a:t>
                      </a:r>
                      <a:r>
                        <a:rPr lang="en-US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(Method)</a:t>
                      </a:r>
                      <a:endParaRPr lang="ko-KR" sz="1400" kern="100" dirty="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용도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setGravity(int gravity)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위</a:t>
                      </a:r>
                      <a:r>
                        <a:rPr lang="en-US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아래</a:t>
                      </a:r>
                      <a:r>
                        <a:rPr lang="en-US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왼쪽</a:t>
                      </a:r>
                      <a:r>
                        <a:rPr lang="en-US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, </a:t>
                      </a: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오른쪽 등의 정렬 방식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  <a:tabLst>
                          <a:tab pos="234950" algn="l"/>
                        </a:tabLs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setHeight(int height)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높이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setWidth(int width)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너비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setTypeFace(TypeFace face)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서체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815"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0">
                          <a:latin typeface="HY동녘M" pitchFamily="18" charset="-127"/>
                          <a:ea typeface="HY동녘M" pitchFamily="18" charset="-127"/>
                          <a:cs typeface="Courier"/>
                        </a:rPr>
                        <a:t>setText(CharSequence text)</a:t>
                      </a:r>
                      <a:endParaRPr lang="ko-KR" sz="1400" kern="100">
                        <a:latin typeface="HY동녘M" pitchFamily="18" charset="-127"/>
                        <a:ea typeface="HY동녘M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latin typeface="HY동녘M" pitchFamily="18" charset="-127"/>
                          <a:ea typeface="HY동녘M" pitchFamily="18" charset="-127"/>
                          <a:cs typeface="Times New Roman"/>
                        </a:rPr>
                        <a:t>텍스트 설정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(p.125,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 descr="K:\프리렉_안드로이드\Ch3_Images\Snap5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000240"/>
            <a:ext cx="8239126" cy="3162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ReviewList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액티비티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ListView</a:t>
            </a:r>
            <a:r>
              <a:rPr lang="en-US" altLang="ko-KR" dirty="0" smtClean="0"/>
              <a:t> (p.125, 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3.3)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122" name="Picture 2" descr="K:\프리렉_안드로이드\Ch3_Images\Snap6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928802"/>
            <a:ext cx="7391400" cy="4133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62435</TotalTime>
  <Words>622</Words>
  <Application>Microsoft Office PowerPoint</Application>
  <PresentationFormat>화면 슬라이드 쇼(4:3)</PresentationFormat>
  <Paragraphs>146</Paragraphs>
  <Slides>22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강의용</vt:lpstr>
      <vt:lpstr>슬라이드 1</vt:lpstr>
      <vt:lpstr>언로킹 안드로이드 Unlocking Android</vt:lpstr>
      <vt:lpstr>제 3 장  사용자 인터페이스</vt:lpstr>
      <vt:lpstr>뷰(View)로 작업하기</vt:lpstr>
      <vt:lpstr>뷰(View)로 작업하기</vt:lpstr>
      <vt:lpstr>뷰(View)로 작업하기</vt:lpstr>
      <vt:lpstr>뷰(View)로 작업하기</vt:lpstr>
      <vt:lpstr>ReviewList 액티비티</vt:lpstr>
      <vt:lpstr>ReviewList 액티비티</vt:lpstr>
      <vt:lpstr>ReviewList 액티비티</vt:lpstr>
      <vt:lpstr>ReviewList 액티비티</vt:lpstr>
      <vt:lpstr>ReviewList 액티비티</vt:lpstr>
      <vt:lpstr>핸들러와 메시지 기반의 멀티태스킹</vt:lpstr>
      <vt:lpstr>핸들러와 메시지 기반의 멀티태스킹</vt:lpstr>
      <vt:lpstr>핸들러와 메시지 기반의 멀티태스킹</vt:lpstr>
      <vt:lpstr>사용자 정의 뷰</vt:lpstr>
      <vt:lpstr>사용자 정의 뷰</vt:lpstr>
      <vt:lpstr>레이아웃(Layout)</vt:lpstr>
      <vt:lpstr>레이아웃(Layout)</vt:lpstr>
      <vt:lpstr>포커스 핸들링</vt:lpstr>
      <vt:lpstr>이벤트</vt:lpstr>
      <vt:lpstr>이벤트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2652</cp:revision>
  <dcterms:created xsi:type="dcterms:W3CDTF">2007-01-10T02:18:44Z</dcterms:created>
  <dcterms:modified xsi:type="dcterms:W3CDTF">2010-05-24T18:47:22Z</dcterms:modified>
</cp:coreProperties>
</file>